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  <p:sldMasterId id="2147483665" r:id="rId5"/>
  </p:sldMasterIdLst>
  <p:notesMasterIdLst>
    <p:notesMasterId r:id="rId13"/>
  </p:notesMasterIdLst>
  <p:sldIdLst>
    <p:sldId id="1095" r:id="rId6"/>
    <p:sldId id="1121" r:id="rId7"/>
    <p:sldId id="1116" r:id="rId8"/>
    <p:sldId id="1118" r:id="rId9"/>
    <p:sldId id="1119" r:id="rId10"/>
    <p:sldId id="1120" r:id="rId11"/>
    <p:sldId id="1111" r:id="rId12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017D87A5-614A-498E-8E95-1B30D86EBA3F}">
          <p14:sldIdLst>
            <p14:sldId id="1095"/>
            <p14:sldId id="1121"/>
            <p14:sldId id="1116"/>
            <p14:sldId id="1118"/>
            <p14:sldId id="1119"/>
            <p14:sldId id="1120"/>
            <p14:sldId id="11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Graff" initials="JG" lastIdx="1" clrIdx="0">
    <p:extLst>
      <p:ext uri="{19B8F6BF-5375-455C-9EA6-DF929625EA0E}">
        <p15:presenceInfo xmlns:p15="http://schemas.microsoft.com/office/powerpoint/2012/main" userId="S-1-5-21-7296318-1277043041-1233803906-8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AE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0523" autoAdjust="0"/>
  </p:normalViewPr>
  <p:slideViewPr>
    <p:cSldViewPr snapToGrid="0">
      <p:cViewPr varScale="1">
        <p:scale>
          <a:sx n="116" d="100"/>
          <a:sy n="116" d="100"/>
        </p:scale>
        <p:origin x="154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gis Zamudio" userId="4bbf8fc6-299a-4216-8e64-a74fefc75901" providerId="ADAL" clId="{C5F4402B-9694-431B-B481-6E0F9F3AB047}"/>
    <pc:docChg chg="modSld">
      <pc:chgData name="Regis Zamudio" userId="4bbf8fc6-299a-4216-8e64-a74fefc75901" providerId="ADAL" clId="{C5F4402B-9694-431B-B481-6E0F9F3AB047}" dt="2022-06-10T21:02:59.774" v="50" actId="20577"/>
      <pc:docMkLst>
        <pc:docMk/>
      </pc:docMkLst>
      <pc:sldChg chg="modSp mod">
        <pc:chgData name="Regis Zamudio" userId="4bbf8fc6-299a-4216-8e64-a74fefc75901" providerId="ADAL" clId="{C5F4402B-9694-431B-B481-6E0F9F3AB047}" dt="2022-06-10T21:02:59.774" v="50" actId="20577"/>
        <pc:sldMkLst>
          <pc:docMk/>
          <pc:sldMk cId="1538649686" sldId="1121"/>
        </pc:sldMkLst>
        <pc:spChg chg="mod">
          <ac:chgData name="Regis Zamudio" userId="4bbf8fc6-299a-4216-8e64-a74fefc75901" providerId="ADAL" clId="{C5F4402B-9694-431B-B481-6E0F9F3AB047}" dt="2022-06-10T21:02:59.774" v="50" actId="20577"/>
          <ac:spMkLst>
            <pc:docMk/>
            <pc:sldMk cId="1538649686" sldId="1121"/>
            <ac:spMk id="3" creationId="{8446EC33-343C-425B-9773-9F35227C3230}"/>
          </ac:spMkLst>
        </pc:spChg>
        <pc:picChg chg="mod">
          <ac:chgData name="Regis Zamudio" userId="4bbf8fc6-299a-4216-8e64-a74fefc75901" providerId="ADAL" clId="{C5F4402B-9694-431B-B481-6E0F9F3AB047}" dt="2022-06-10T21:01:45.115" v="34" actId="1076"/>
          <ac:picMkLst>
            <pc:docMk/>
            <pc:sldMk cId="1538649686" sldId="1121"/>
            <ac:picMk id="5" creationId="{1969EFC5-5068-46DB-BE6C-BB9464D8583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22211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1 1">
  <p:cSld name="SECTION_HEADER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>
          <a:blip r:embed="rId2">
            <a:alphaModFix amt="32000"/>
          </a:blip>
          <a:stretch>
            <a:fillRect/>
          </a:stretch>
        </p:blipFill>
        <p:spPr>
          <a:xfrm>
            <a:off x="5031800" y="-343525"/>
            <a:ext cx="6030825" cy="60308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14875" y="2094400"/>
            <a:ext cx="7884900" cy="8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714875" y="2713375"/>
            <a:ext cx="62310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A862A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2 1" preserve="1">
  <p:cSld name="Divider 2 1">
    <p:bg>
      <p:bgPr>
        <a:solidFill>
          <a:srgbClr val="A862A8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hape 31"/>
          <p:cNvPicPr preferRelativeResize="0"/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5016651" y="-311391"/>
            <a:ext cx="5974026" cy="5974107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14875" y="2094400"/>
            <a:ext cx="7884900" cy="8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714875" y="2713375"/>
            <a:ext cx="62310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623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3" type="twoColTx" preserve="1">
  <p:cSld name="Divider 3">
    <p:bg>
      <p:bgPr>
        <a:solidFill>
          <a:srgbClr val="1F2B5D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14875" y="2094400"/>
            <a:ext cx="7884900" cy="8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714875" y="2713375"/>
            <a:ext cx="62310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1804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3 1" preserve="1">
  <p:cSld name="Divider 3 1">
    <p:bg>
      <p:bgPr>
        <a:solidFill>
          <a:srgbClr val="1F2B5D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2">
            <a:alphaModFix amt="32000"/>
          </a:blip>
          <a:stretch>
            <a:fillRect/>
          </a:stretch>
        </p:blipFill>
        <p:spPr>
          <a:xfrm>
            <a:off x="5031800" y="-343525"/>
            <a:ext cx="6030825" cy="603082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14875" y="2108687"/>
            <a:ext cx="7884900" cy="8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714875" y="2713375"/>
            <a:ext cx="62310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2596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5" type="titleOnly" preserve="1">
  <p:cSld name="Body 5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800" y="714875"/>
            <a:ext cx="5836500" cy="608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1F2B5D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490800" y="1341194"/>
            <a:ext cx="48867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A862A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0800" y="1995250"/>
            <a:ext cx="7735500" cy="231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●"/>
              <a:defRPr sz="1600">
                <a:solidFill>
                  <a:srgbClr val="22232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○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■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●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○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■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●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○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222328"/>
              </a:buClr>
              <a:buSzPts val="1200"/>
              <a:buFont typeface="Montserrat"/>
              <a:buChar char="■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6" name="Shape 4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1" y="4607177"/>
            <a:ext cx="990026" cy="286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7105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4" preserve="1">
  <p:cSld name="Body 4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8800" y="704200"/>
            <a:ext cx="39798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1F2B5D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481749" y="1703115"/>
            <a:ext cx="39798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A862A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80150" y="2187300"/>
            <a:ext cx="6476700" cy="193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●"/>
              <a:defRPr sz="1400">
                <a:solidFill>
                  <a:srgbClr val="22232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○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■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●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○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■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●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○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222328"/>
              </a:buClr>
              <a:buSzPts val="1200"/>
              <a:buFont typeface="Montserrat"/>
              <a:buChar char="■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2286000" y="5085050"/>
            <a:ext cx="2286000" cy="58500"/>
          </a:xfrm>
          <a:prstGeom prst="rect">
            <a:avLst/>
          </a:prstGeom>
          <a:solidFill>
            <a:srgbClr val="A862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A862A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4572000" y="5085050"/>
            <a:ext cx="2286000" cy="58500"/>
          </a:xfrm>
          <a:prstGeom prst="rect">
            <a:avLst/>
          </a:prstGeom>
          <a:solidFill>
            <a:srgbClr val="1F2B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685800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57" name="Shape 5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1" y="4607177"/>
            <a:ext cx="990026" cy="286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866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3" preserve="1">
  <p:cSld name="Body 3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2920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 sz="1400">
                <a:latin typeface="+mn-lt"/>
                <a:ea typeface="Montserrat"/>
                <a:cs typeface="Montserrat"/>
                <a:sym typeface="Montserrat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Char char="■"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Char char="●"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Char char="■"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Char char="●"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Montserrat"/>
              <a:buChar char="■"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8800" y="704200"/>
            <a:ext cx="39798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1F2B5D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2"/>
          </p:nvPr>
        </p:nvSpPr>
        <p:spPr>
          <a:xfrm>
            <a:off x="480150" y="1696500"/>
            <a:ext cx="39798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A862A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80150" y="2187300"/>
            <a:ext cx="3979800" cy="193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●"/>
              <a:defRPr sz="1400">
                <a:solidFill>
                  <a:srgbClr val="22232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○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■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●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○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■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●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222328"/>
              </a:buClr>
              <a:buSzPts val="1200"/>
              <a:buFont typeface="Montserrat"/>
              <a:buChar char="○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222328"/>
              </a:buClr>
              <a:buSzPts val="1200"/>
              <a:buFont typeface="Montserrat"/>
              <a:buChar char="■"/>
              <a:defRPr sz="1200">
                <a:solidFill>
                  <a:srgbClr val="22232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sp>
        <p:nvSpPr>
          <p:cNvPr id="65" name="Shape 65"/>
          <p:cNvSpPr/>
          <p:nvPr/>
        </p:nvSpPr>
        <p:spPr>
          <a:xfrm>
            <a:off x="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2286000" y="5085050"/>
            <a:ext cx="2286000" cy="58500"/>
          </a:xfrm>
          <a:prstGeom prst="rect">
            <a:avLst/>
          </a:prstGeom>
          <a:solidFill>
            <a:srgbClr val="A862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A862A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4572000" y="5085050"/>
            <a:ext cx="2286000" cy="58500"/>
          </a:xfrm>
          <a:prstGeom prst="rect">
            <a:avLst/>
          </a:prstGeom>
          <a:solidFill>
            <a:srgbClr val="1F2B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685800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69" name="Shape 6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1" y="4607177"/>
            <a:ext cx="990026" cy="286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811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2" preserve="1">
  <p:cSld name="Body 2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8800" y="1755500"/>
            <a:ext cx="39798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480150" y="2747800"/>
            <a:ext cx="39798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862A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2286000" y="5085050"/>
            <a:ext cx="2286000" cy="58500"/>
          </a:xfrm>
          <a:prstGeom prst="rect">
            <a:avLst/>
          </a:prstGeom>
          <a:solidFill>
            <a:srgbClr val="A862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A862A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4572000" y="5085050"/>
            <a:ext cx="2286000" cy="58500"/>
          </a:xfrm>
          <a:prstGeom prst="rect">
            <a:avLst/>
          </a:prstGeom>
          <a:solidFill>
            <a:srgbClr val="1F2B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685800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1" y="4607177"/>
            <a:ext cx="990026" cy="286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1887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1" preserve="1">
  <p:cSld name="Body 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8800" y="1755500"/>
            <a:ext cx="39798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1F2B5D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480150" y="2747800"/>
            <a:ext cx="3979800" cy="6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A862A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4" name="Shape 8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4101" y="4759577"/>
            <a:ext cx="990026" cy="286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800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2" preserve="1">
  <p:cSld name="Image 2"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768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F2B5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>
                <a:solidFill>
                  <a:srgbClr val="222328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2000">
                <a:solidFill>
                  <a:srgbClr val="222328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800">
                <a:solidFill>
                  <a:srgbClr val="222328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solidFill>
                  <a:srgbClr val="222328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solidFill>
                  <a:srgbClr val="222328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Shape 4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1" y="4607177"/>
            <a:ext cx="990026" cy="286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766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2 1">
  <p:cSld name="TITLE_AND_BODY_1">
    <p:bg>
      <p:bgPr>
        <a:solidFill>
          <a:srgbClr val="A862A8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hape 31"/>
          <p:cNvPicPr preferRelativeResize="0"/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5016651" y="-311391"/>
            <a:ext cx="5974026" cy="5974107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14875" y="2094400"/>
            <a:ext cx="7884900" cy="8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714875" y="2713375"/>
            <a:ext cx="62310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1">
  <p:cSld name="BIG_NUMBER_1_1">
    <p:bg>
      <p:bgPr>
        <a:solidFill>
          <a:schemeClr val="lt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ottom Small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224" y="-578344"/>
            <a:ext cx="6088196" cy="60881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9" y="3953412"/>
            <a:ext cx="2089900" cy="679218"/>
          </a:xfrm>
          <a:prstGeom prst="rect">
            <a:avLst/>
          </a:prstGeom>
        </p:spPr>
      </p:pic>
      <p:sp>
        <p:nvSpPr>
          <p:cNvPr id="5" name="Subtitle 5"/>
          <p:cNvSpPr>
            <a:spLocks noGrp="1"/>
          </p:cNvSpPr>
          <p:nvPr>
            <p:ph type="subTitle" idx="1" hasCustomPrompt="1"/>
          </p:nvPr>
        </p:nvSpPr>
        <p:spPr>
          <a:xfrm>
            <a:off x="561009" y="2995979"/>
            <a:ext cx="6498000" cy="462566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6" name="Shape 25"/>
          <p:cNvSpPr txBox="1">
            <a:spLocks noGrp="1"/>
          </p:cNvSpPr>
          <p:nvPr>
            <p:ph type="title"/>
          </p:nvPr>
        </p:nvSpPr>
        <p:spPr>
          <a:xfrm>
            <a:off x="561009" y="1795462"/>
            <a:ext cx="7884900" cy="8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61009" y="2465754"/>
            <a:ext cx="7540625" cy="1060450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Double tap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56359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ttom Small Accen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964430"/>
            <a:ext cx="9144000" cy="2057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4339591"/>
            <a:ext cx="1430214" cy="4648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055CD72C-4465-C541-BF94-848CDEC20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42" y="273844"/>
            <a:ext cx="8781594" cy="515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E9199DF-9E98-EB48-A4A2-05B82FD75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2" y="897083"/>
            <a:ext cx="8781594" cy="3692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300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hape 14"/>
          <p:cNvPicPr preferRelativeResize="0"/>
          <p:nvPr/>
        </p:nvPicPr>
        <p:blipFill>
          <a:blip r:embed="rId2">
            <a:alphaModFix amt="32000"/>
          </a:blip>
          <a:stretch>
            <a:fillRect/>
          </a:stretch>
        </p:blipFill>
        <p:spPr>
          <a:xfrm>
            <a:off x="5031800" y="-343525"/>
            <a:ext cx="6030825" cy="60308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/>
          <p:nvPr/>
        </p:nvSpPr>
        <p:spPr>
          <a:xfrm>
            <a:off x="1087700" y="2454050"/>
            <a:ext cx="5580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1F2B5D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" name="Shape 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425" y="1678613"/>
            <a:ext cx="2696876" cy="76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034950" y="2464725"/>
            <a:ext cx="6561900" cy="512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1F2B5D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034950" y="2976825"/>
            <a:ext cx="6498000" cy="76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A862A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756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1" type="secHead" preserve="1">
  <p:cSld name="Divider 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14875" y="2094400"/>
            <a:ext cx="7884900" cy="8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714875" y="2713375"/>
            <a:ext cx="62310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A862A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626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1 1" preserve="1">
  <p:cSld name="Divider 1 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>
          <a:blip r:embed="rId2">
            <a:alphaModFix amt="32000"/>
          </a:blip>
          <a:stretch>
            <a:fillRect/>
          </a:stretch>
        </p:blipFill>
        <p:spPr>
          <a:xfrm>
            <a:off x="5031800" y="-343525"/>
            <a:ext cx="6030825" cy="60308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14875" y="2094400"/>
            <a:ext cx="7884900" cy="8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1F2B5D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714875" y="2713375"/>
            <a:ext cx="62310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A862A8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223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2" type="tx" preserve="1">
  <p:cSld name="Divider 2">
    <p:bg>
      <p:bgPr>
        <a:solidFill>
          <a:srgbClr val="A862A8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14875" y="2094400"/>
            <a:ext cx="7884900" cy="8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+mj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714875" y="2713375"/>
            <a:ext cx="62310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0"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  <a:latin typeface="+mn-l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96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9" name="Shape 9"/>
          <p:cNvSpPr/>
          <p:nvPr/>
        </p:nvSpPr>
        <p:spPr>
          <a:xfrm>
            <a:off x="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Shape 10"/>
          <p:cNvSpPr/>
          <p:nvPr/>
        </p:nvSpPr>
        <p:spPr>
          <a:xfrm>
            <a:off x="2286000" y="5085050"/>
            <a:ext cx="2286000" cy="58500"/>
          </a:xfrm>
          <a:prstGeom prst="rect">
            <a:avLst/>
          </a:prstGeom>
          <a:solidFill>
            <a:srgbClr val="A862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A862A8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0" y="5085050"/>
            <a:ext cx="2286000" cy="58500"/>
          </a:xfrm>
          <a:prstGeom prst="rect">
            <a:avLst/>
          </a:prstGeom>
          <a:solidFill>
            <a:srgbClr val="1F2B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" name="Shape 12"/>
          <p:cNvSpPr/>
          <p:nvPr/>
        </p:nvSpPr>
        <p:spPr>
          <a:xfrm>
            <a:off x="685800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60" r:id="rId3"/>
    <p:sldLayoutId id="2147483685" r:id="rId4"/>
    <p:sldLayoutId id="214748368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000" b="0" i="0" u="none" strike="noStrike" kern="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‹#›</a:t>
            </a:fld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2286000" y="5085050"/>
            <a:ext cx="2286000" cy="58500"/>
          </a:xfrm>
          <a:prstGeom prst="rect">
            <a:avLst/>
          </a:prstGeom>
          <a:solidFill>
            <a:srgbClr val="A862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A862A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0" y="5085050"/>
            <a:ext cx="2286000" cy="58500"/>
          </a:xfrm>
          <a:prstGeom prst="rect">
            <a:avLst/>
          </a:prstGeom>
          <a:solidFill>
            <a:srgbClr val="1F2B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6858000" y="5085050"/>
            <a:ext cx="2286000" cy="58500"/>
          </a:xfrm>
          <a:prstGeom prst="rect">
            <a:avLst/>
          </a:prstGeom>
          <a:solidFill>
            <a:srgbClr val="DBBD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21218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congratulation-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Clock-in Assessment Tool (CAT) for Direct Care Workers – Massachusetts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BFCC4-E82A-447C-BD29-927C2A42D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Congratulations!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6EC33-343C-425B-9773-9F35227C3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Massachusetts PCS Caregiver, you will participate in Elara’s Clock-In Assessment Tool (CAT) program.</a:t>
            </a:r>
          </a:p>
          <a:p>
            <a:r>
              <a:rPr lang="en-US" dirty="0"/>
              <a:t>The information presented in this deck is intended to explain the CAT Program to you and answer any questions you may have. 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 descr="A picture containing lamp, vector graphics&#10;&#10;Description automatically generated">
            <a:extLst>
              <a:ext uri="{FF2B5EF4-FFF2-40B4-BE49-F238E27FC236}">
                <a16:creationId xmlns:a16="http://schemas.microsoft.com/office/drawing/2014/main" id="{1969EFC5-5068-46DB-BE6C-BB9464D85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254505">
            <a:off x="5552639" y="2581178"/>
            <a:ext cx="2966882" cy="140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4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38D3-A209-447D-AB74-C66AD52F9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42" y="321303"/>
            <a:ext cx="8781594" cy="51586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CAT And Why Should I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2CC77-F75D-4F7E-90F7-6667E7BD9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2" y="1108179"/>
            <a:ext cx="8781594" cy="3245611"/>
          </a:xfrm>
        </p:spPr>
        <p:txBody>
          <a:bodyPr>
            <a:normAutofit fontScale="92500"/>
          </a:bodyPr>
          <a:lstStyle/>
          <a:p>
            <a:r>
              <a:rPr lang="en-US" sz="1800" dirty="0"/>
              <a:t>CAT is </a:t>
            </a:r>
            <a:r>
              <a:rPr lang="en-US" dirty="0"/>
              <a:t>a health event and changes in condition reporting tool </a:t>
            </a:r>
            <a:r>
              <a:rPr lang="en-US" sz="1800" dirty="0"/>
              <a:t>to provide support to you and your </a:t>
            </a:r>
            <a:r>
              <a:rPr lang="en-US" dirty="0"/>
              <a:t>c</a:t>
            </a:r>
            <a:r>
              <a:rPr lang="en-US" sz="1800" dirty="0"/>
              <a:t>lients</a:t>
            </a:r>
            <a:r>
              <a:rPr lang="en-US" dirty="0"/>
              <a:t> </a:t>
            </a:r>
            <a:r>
              <a:rPr lang="en-US" sz="1800" dirty="0"/>
              <a:t>so that the client may remain safe and healthy in their home. </a:t>
            </a:r>
          </a:p>
          <a:p>
            <a:r>
              <a:rPr lang="en-US" sz="1800" dirty="0"/>
              <a:t>You will complete a non-clinical assessment for </a:t>
            </a:r>
            <a:r>
              <a:rPr lang="en-US" dirty="0"/>
              <a:t>your</a:t>
            </a:r>
            <a:r>
              <a:rPr lang="en-US" sz="1800" dirty="0"/>
              <a:t> client during scheduled hours. </a:t>
            </a:r>
          </a:p>
          <a:p>
            <a:r>
              <a:rPr lang="en-US" dirty="0"/>
              <a:t>Utilizing an Interactive Voice Response (IVR) program, you have immediate access to report any health events and/or changes in condition as reported by your clients.</a:t>
            </a:r>
            <a:endParaRPr lang="en-US" sz="1800" dirty="0"/>
          </a:p>
          <a:p>
            <a:r>
              <a:rPr lang="en-US" dirty="0"/>
              <a:t>The </a:t>
            </a:r>
            <a:r>
              <a:rPr lang="en-US" dirty="0" err="1"/>
              <a:t>ElaraConnect</a:t>
            </a:r>
            <a:r>
              <a:rPr lang="en-US" dirty="0"/>
              <a:t> Engage team will evaluate each CAT alert in real time to coordinate interventions, assess the need for skilled or hospice services and notify the client’s Case Manager or Care Coordinator.</a:t>
            </a:r>
          </a:p>
        </p:txBody>
      </p:sp>
    </p:spTree>
    <p:extLst>
      <p:ext uri="{BB962C8B-B14F-4D97-AF65-F5344CB8AC3E}">
        <p14:creationId xmlns:p14="http://schemas.microsoft.com/office/powerpoint/2010/main" val="135948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F38D3-A209-447D-AB74-C66AD52F9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42" y="145690"/>
            <a:ext cx="8781594" cy="515865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the CAT Process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2CC77-F75D-4F7E-90F7-6667E7BD9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2" y="661555"/>
            <a:ext cx="8781594" cy="36922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will receive a CAT call about 45 minutes into your shift.  This will allow you time to observe your client and any changes in condition they may report to you.</a:t>
            </a:r>
          </a:p>
          <a:p>
            <a:r>
              <a:rPr lang="en-US" dirty="0"/>
              <a:t>Accept the call and enter your PIN.</a:t>
            </a:r>
          </a:p>
          <a:p>
            <a:r>
              <a:rPr lang="en-US" dirty="0"/>
              <a:t>You will be asked six questions (listed on the next slide) about your client.</a:t>
            </a:r>
          </a:p>
          <a:p>
            <a:r>
              <a:rPr lang="en-US" dirty="0"/>
              <a:t>You will press “1” if the answer to the question is yes and “2” if the answer to the question is no.</a:t>
            </a:r>
          </a:p>
          <a:p>
            <a:r>
              <a:rPr lang="en-US" dirty="0"/>
              <a:t>Any yes answers alert the system to deposit the client’s data in the CAT Platform.</a:t>
            </a:r>
          </a:p>
          <a:p>
            <a:r>
              <a:rPr lang="en-US" dirty="0"/>
              <a:t>If you miss the CAT call or if the client’s condition changes after the call is complete, you may call 1-866-721-0005 to report any changes in condition. This ensures that the client’s condition is reported for appropriate follow-up from the </a:t>
            </a:r>
            <a:r>
              <a:rPr lang="en-US" dirty="0" err="1"/>
              <a:t>ElaraConnect</a:t>
            </a:r>
            <a:r>
              <a:rPr lang="en-US" dirty="0"/>
              <a:t> Engage team.</a:t>
            </a:r>
          </a:p>
          <a:p>
            <a:r>
              <a:rPr lang="en-US" dirty="0"/>
              <a:t>If you have questions and need to speak directly to a person, please call you local branch and speak with your Care Coordinator.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3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AAC95-4DF4-4928-B83E-DE56ACBC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75" y="126682"/>
            <a:ext cx="8781594" cy="515865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Six Questions Presented </a:t>
            </a:r>
            <a:r>
              <a:rPr lang="en-US" dirty="0"/>
              <a:t>To You During the CAT Call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7A92E88-3131-4309-AD17-B863F29FE9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440937"/>
              </p:ext>
            </p:extLst>
          </p:nvPr>
        </p:nvGraphicFramePr>
        <p:xfrm>
          <a:off x="168275" y="682267"/>
          <a:ext cx="8782050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125">
                  <a:extLst>
                    <a:ext uri="{9D8B030D-6E8A-4147-A177-3AD203B41FA5}">
                      <a16:colId xmlns:a16="http://schemas.microsoft.com/office/drawing/2014/main" val="1195581176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396938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3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/>
                        <a:t>1.  Since your last visit, does your consumer report a recent unreported fall?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Acknowledgement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017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/>
                        <a:t>2.  Since your last visit, has your consumer reported visiting the emergency room or being admitted to the hospital?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Acknowledgement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798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 Since your last visit, does your consumer report increased or new pain, numbness or dizziness?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 in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625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 Since your last visit, does your consumer report experiencing any of the following symptoms:  fever or chills, vomiting, diarrhea, increase or decrease in urination or loss of appetite?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 in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24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/>
                        <a:t>5.  Since your last visit, does your consumer report any new skin breakdown, discoloration, rashes or burns?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 in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181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6.  Since your last visit does your consumer report experiencing any new behavioral changes like loneliness, sadness, or distress?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 in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991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6AFB6A-B830-479E-9348-453C90B98459}"/>
              </a:ext>
            </a:extLst>
          </p:cNvPr>
          <p:cNvSpPr txBox="1"/>
          <p:nvPr/>
        </p:nvSpPr>
        <p:spPr>
          <a:xfrm>
            <a:off x="1930400" y="4362027"/>
            <a:ext cx="67665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 will receive a Quick Reference Guide (QRG) with these questions to put in your name badge.  </a:t>
            </a:r>
          </a:p>
        </p:txBody>
      </p:sp>
    </p:spTree>
    <p:extLst>
      <p:ext uri="{BB962C8B-B14F-4D97-AF65-F5344CB8AC3E}">
        <p14:creationId xmlns:p14="http://schemas.microsoft.com/office/powerpoint/2010/main" val="233990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6A476-A761-4FCD-B14A-0C0AB661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7" y="273844"/>
            <a:ext cx="8974666" cy="51586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Resources Are Available to Me about CAT?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F4DBB-9FAC-4A2E-968E-42CC16D1D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Care Coordinator or Branch Director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ElaraCare (Blink) contains CAT resources in the HUB</a:t>
            </a:r>
          </a:p>
          <a:p>
            <a:pPr lvl="1"/>
            <a:r>
              <a:rPr lang="en-US" dirty="0"/>
              <a:t>Frequently Asked Questions (FAQs)</a:t>
            </a:r>
          </a:p>
          <a:p>
            <a:pPr lvl="1"/>
            <a:r>
              <a:rPr lang="en-US" dirty="0"/>
              <a:t>Informational flier for you about the CAT Program</a:t>
            </a:r>
          </a:p>
          <a:p>
            <a:pPr lvl="1"/>
            <a:r>
              <a:rPr lang="en-US" dirty="0"/>
              <a:t>CAT Video</a:t>
            </a:r>
          </a:p>
        </p:txBody>
      </p:sp>
    </p:spTree>
    <p:extLst>
      <p:ext uri="{BB962C8B-B14F-4D97-AF65-F5344CB8AC3E}">
        <p14:creationId xmlns:p14="http://schemas.microsoft.com/office/powerpoint/2010/main" val="2788424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4113-8630-4FCB-B8DF-0D3FBCD10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4DBF4-141C-4327-91AF-35B895285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623" y="388070"/>
            <a:ext cx="4634515" cy="394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1552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Elara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2B5D"/>
      </a:accent1>
      <a:accent2>
        <a:srgbClr val="212121"/>
      </a:accent2>
      <a:accent3>
        <a:srgbClr val="A862A8"/>
      </a:accent3>
      <a:accent4>
        <a:srgbClr val="D5B2FC"/>
      </a:accent4>
      <a:accent5>
        <a:srgbClr val="A7B58E"/>
      </a:accent5>
      <a:accent6>
        <a:srgbClr val="5C2D5C"/>
      </a:accent6>
      <a:hlink>
        <a:srgbClr val="0097A7"/>
      </a:hlink>
      <a:folHlink>
        <a:srgbClr val="C1E7F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 Light">
  <a:themeElements>
    <a:clrScheme name="Elara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2B5D"/>
      </a:accent1>
      <a:accent2>
        <a:srgbClr val="212121"/>
      </a:accent2>
      <a:accent3>
        <a:srgbClr val="A862A8"/>
      </a:accent3>
      <a:accent4>
        <a:srgbClr val="D5B2FC"/>
      </a:accent4>
      <a:accent5>
        <a:srgbClr val="A7B58E"/>
      </a:accent5>
      <a:accent6>
        <a:srgbClr val="5C2D5C"/>
      </a:accent6>
      <a:hlink>
        <a:srgbClr val="0097A7"/>
      </a:hlink>
      <a:folHlink>
        <a:srgbClr val="C1E7F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6C7D1532EA6847929E7E9FA49D67D2" ma:contentTypeVersion="10" ma:contentTypeDescription="Create a new document." ma:contentTypeScope="" ma:versionID="a95e625079f8ab6c6104cab80cfc7ce9">
  <xsd:schema xmlns:xsd="http://www.w3.org/2001/XMLSchema" xmlns:xs="http://www.w3.org/2001/XMLSchema" xmlns:p="http://schemas.microsoft.com/office/2006/metadata/properties" xmlns:ns2="48bb619d-e325-464b-a5e6-9bbe1325a5da" xmlns:ns3="48a393ac-20fe-40c3-9197-d6ac802328ae" targetNamespace="http://schemas.microsoft.com/office/2006/metadata/properties" ma:root="true" ma:fieldsID="d1ec5573307eac82b7fa82eef8135a58" ns2:_="" ns3:_="">
    <xsd:import namespace="48bb619d-e325-464b-a5e6-9bbe1325a5da"/>
    <xsd:import namespace="48a393ac-20fe-40c3-9197-d6ac802328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b619d-e325-464b-a5e6-9bbe1325a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a393ac-20fe-40c3-9197-d6ac802328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692043-4E85-4636-BFF5-F7AE1CE372A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8a393ac-20fe-40c3-9197-d6ac802328ae"/>
    <ds:schemaRef ds:uri="48bb619d-e325-464b-a5e6-9bbe1325a5d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EB89BCC-2A83-494C-83BF-06D7BD2365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95CFF6-25C8-41AF-B9FB-C48DB358DE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bb619d-e325-464b-a5e6-9bbe1325a5da"/>
    <ds:schemaRef ds:uri="48a393ac-20fe-40c3-9197-d6ac802328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144836</TotalTime>
  <Words>582</Words>
  <Application>Microsoft Office PowerPoint</Application>
  <PresentationFormat>On-screen Show (16:9)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Montserrat</vt:lpstr>
      <vt:lpstr>Simple Light</vt:lpstr>
      <vt:lpstr>1_Simple Light</vt:lpstr>
      <vt:lpstr>Clock-in Assessment Tool (CAT) for Direct Care Workers – Massachusetts </vt:lpstr>
      <vt:lpstr>Congratulations!</vt:lpstr>
      <vt:lpstr>What Is CAT And Why Should I Use It?</vt:lpstr>
      <vt:lpstr>How Does the CAT Process Work?</vt:lpstr>
      <vt:lpstr>Six Questions Presented To You During the CAT Call</vt:lpstr>
      <vt:lpstr>What Resources Are Available to Me about CAT?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Presentation Template</dc:title>
  <dc:creator>SuZanne Merrifield</dc:creator>
  <cp:lastModifiedBy>Regis Zamudio</cp:lastModifiedBy>
  <cp:revision>247</cp:revision>
  <cp:lastPrinted>2021-10-21T12:21:25Z</cp:lastPrinted>
  <dcterms:modified xsi:type="dcterms:W3CDTF">2022-06-10T21:03:06Z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0x010100E86C7D1532EA6847929E7E9FA49D67D2</vt:lpwstr>
  </property>
</Properties>
</file>